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256" r:id="rId5"/>
    <p:sldId id="729" r:id="rId6"/>
    <p:sldId id="259" r:id="rId7"/>
    <p:sldId id="291" r:id="rId8"/>
    <p:sldId id="290" r:id="rId9"/>
    <p:sldId id="748" r:id="rId10"/>
    <p:sldId id="292" r:id="rId11"/>
    <p:sldId id="322" r:id="rId12"/>
    <p:sldId id="318" r:id="rId13"/>
    <p:sldId id="319" r:id="rId14"/>
    <p:sldId id="733" r:id="rId15"/>
    <p:sldId id="296" r:id="rId16"/>
    <p:sldId id="294" r:id="rId17"/>
    <p:sldId id="734" r:id="rId18"/>
    <p:sldId id="747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8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876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87356" autoAdjust="0"/>
  </p:normalViewPr>
  <p:slideViewPr>
    <p:cSldViewPr snapToGrid="0">
      <p:cViewPr varScale="1">
        <p:scale>
          <a:sx n="55" d="100"/>
          <a:sy n="55" d="100"/>
        </p:scale>
        <p:origin x="996" y="40"/>
      </p:cViewPr>
      <p:guideLst>
        <p:guide orient="horz" pos="304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0456"/>
    </p:cViewPr>
  </p:sorter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4E2E-64C6-46E6-9EEF-ED611B6593D1}" type="datetime1">
              <a:rPr lang="en-US" smtClean="0"/>
              <a:t>10/3/2025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 YASSER ELAWADY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890AD-4ACA-408F-94CA-F364FF72F1B8}" type="datetime1">
              <a:rPr lang="en-US" smtClean="0"/>
              <a:t>10/3/2025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 YASSER ELAWADY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YASSER ELAWADY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13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45348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k is undeclared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I vs </a:t>
            </a:r>
            <a:r>
              <a:rPr lang="en-US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(case-sensitive)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Redeclaration of </a:t>
            </a:r>
            <a:r>
              <a:rPr lang="en-US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endParaRPr lang="en-US" sz="18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674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YASSER ELAWADY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44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4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4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73080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5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46423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EFA79D-C90B-8905-5E20-6EB19658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B01226AC-6807-F13B-0852-0BD3E7A75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6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E94366D8-3730-22AC-6891-E538DAAE6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3170577-BD5B-877F-CBC3-7555C845680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565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7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9622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8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11662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12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/>
              <a:t>Input-Process-Output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60815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123248" y="6492875"/>
            <a:ext cx="10647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479" y="6506323"/>
            <a:ext cx="2135114" cy="351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2610" y="6479426"/>
            <a:ext cx="422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9B75C-8747-A145-88F3-BD0797C3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CA58B-1202-27F5-4A00-14688F06C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85D18-B98F-4E7D-198E-2503991A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3DF1A-F8AF-1860-C16C-1519FAB01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0192" y="586110"/>
            <a:ext cx="1975275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5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276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23248" y="6492875"/>
            <a:ext cx="10647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479" y="6506323"/>
            <a:ext cx="2135114" cy="351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2610" y="6479426"/>
            <a:ext cx="422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446534" y="6492873"/>
            <a:ext cx="11298934" cy="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9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81191" y="4574955"/>
            <a:ext cx="10993549" cy="1372887"/>
          </a:xfrm>
        </p:spPr>
        <p:txBody>
          <a:bodyPr>
            <a:noAutofit/>
          </a:bodyPr>
          <a:lstStyle/>
          <a:p>
            <a:pPr marL="76200">
              <a:lnSpc>
                <a:spcPct val="150000"/>
              </a:lnSpc>
            </a:pPr>
            <a:r>
              <a:rPr lang="en-US" sz="3600" b="1" u="sng" dirty="0">
                <a:solidFill>
                  <a:srgbClr val="FFFFCC"/>
                </a:solidFill>
              </a:rPr>
              <a:t>Lecture 2</a:t>
            </a:r>
            <a:r>
              <a:rPr lang="en-US" sz="3600" b="1" dirty="0">
                <a:solidFill>
                  <a:srgbClr val="FFFFCC"/>
                </a:solidFill>
              </a:rPr>
              <a:t>     C++ Basics</a:t>
            </a:r>
            <a:endParaRPr lang="en-US" sz="3600" dirty="0">
              <a:solidFill>
                <a:srgbClr val="FFFFCC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17374"/>
            <a:ext cx="10993546" cy="484822"/>
          </a:xfrm>
        </p:spPr>
        <p:txBody>
          <a:bodyPr>
            <a:normAutofit/>
          </a:bodyPr>
          <a:lstStyle/>
          <a:p>
            <a:pPr algn="r"/>
            <a:r>
              <a:rPr lang="en-US" sz="1800" b="1" dirty="0">
                <a:solidFill>
                  <a:srgbClr val="FFFFCC"/>
                </a:solidFill>
              </a:rPr>
              <a:t>Fall (2025-2026)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61668" y="3704630"/>
            <a:ext cx="719592" cy="576262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B89D2-1F78-CF8D-0CB0-7B85B5DC8A50}"/>
              </a:ext>
            </a:extLst>
          </p:cNvPr>
          <p:cNvSpPr/>
          <p:nvPr/>
        </p:nvSpPr>
        <p:spPr>
          <a:xfrm>
            <a:off x="581191" y="1206665"/>
            <a:ext cx="65333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 1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(CS 102)</a:t>
            </a:r>
          </a:p>
        </p:txBody>
      </p:sp>
      <p:sp>
        <p:nvSpPr>
          <p:cNvPr id="9" name="AutoShape 2" descr="Coding Clipart Guy In Glasses Computer Tech Cartoon Vector ...">
            <a:extLst>
              <a:ext uri="{FF2B5EF4-FFF2-40B4-BE49-F238E27FC236}">
                <a16:creationId xmlns:a16="http://schemas.microsoft.com/office/drawing/2014/main" id="{999E07D1-2798-6AFF-8297-F8D1DCEAE0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3DE7C-8F1F-F653-3407-7CF101E6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02" y="1330692"/>
            <a:ext cx="3703320" cy="370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090039-68EA-49BB-C111-B123F2C734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80" y="628458"/>
            <a:ext cx="1973580" cy="75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685801" y="1600200"/>
            <a:ext cx="5410199" cy="25391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/>
              <a:t>#include &lt;</a:t>
            </a:r>
            <a:r>
              <a:rPr lang="en-US" sz="2200" dirty="0" err="1"/>
              <a:t>iostream</a:t>
            </a:r>
            <a:r>
              <a:rPr lang="en-US" sz="2200" dirty="0"/>
              <a:t>&gt;</a:t>
            </a:r>
          </a:p>
          <a:p>
            <a:r>
              <a:rPr lang="en-US" sz="2200" dirty="0"/>
              <a:t>using namespace </a:t>
            </a:r>
            <a:r>
              <a:rPr lang="en-US" sz="2200" dirty="0" err="1"/>
              <a:t>std</a:t>
            </a:r>
            <a:r>
              <a:rPr lang="en-US" sz="2200" dirty="0"/>
              <a:t>;</a:t>
            </a:r>
          </a:p>
          <a:p>
            <a:endParaRPr lang="en-US" sz="1100" dirty="0"/>
          </a:p>
          <a:p>
            <a:r>
              <a:rPr lang="en-US" sz="2200" dirty="0" err="1"/>
              <a:t>int</a:t>
            </a:r>
            <a:r>
              <a:rPr lang="en-US" sz="2200" dirty="0"/>
              <a:t> main() {</a:t>
            </a:r>
          </a:p>
          <a:p>
            <a:pPr lvl="1"/>
            <a:r>
              <a:rPr lang="en-US" sz="2000" dirty="0"/>
              <a:t>int </a:t>
            </a:r>
            <a:r>
              <a:rPr lang="en-US" sz="2000" dirty="0" err="1">
                <a:solidFill>
                  <a:srgbClr val="C00000"/>
                </a:solidFill>
              </a:rPr>
              <a:t>myAge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C00000"/>
                </a:solidFill>
              </a:rPr>
              <a:t>35</a:t>
            </a:r>
            <a:r>
              <a:rPr lang="en-US" sz="2000" dirty="0"/>
              <a:t>;</a:t>
            </a:r>
          </a:p>
          <a:p>
            <a:pPr lvl="1"/>
            <a:r>
              <a:rPr lang="en-US" sz="2000" dirty="0" err="1"/>
              <a:t>cout</a:t>
            </a:r>
            <a:r>
              <a:rPr lang="en-US" sz="2000" dirty="0"/>
              <a:t> &lt;&lt; "I am " &lt;&lt; </a:t>
            </a:r>
            <a:r>
              <a:rPr lang="en-US" sz="2000" dirty="0" err="1">
                <a:solidFill>
                  <a:srgbClr val="FF0000"/>
                </a:solidFill>
              </a:rPr>
              <a:t>myAge</a:t>
            </a:r>
            <a:r>
              <a:rPr lang="en-US" sz="2000" dirty="0"/>
              <a:t> &lt;&lt; " years old.";</a:t>
            </a:r>
          </a:p>
          <a:p>
            <a:pPr lvl="1"/>
            <a:r>
              <a:rPr lang="en-US" sz="2000" dirty="0"/>
              <a:t>return 0;</a:t>
            </a:r>
            <a:endParaRPr lang="en-US" sz="2200" dirty="0"/>
          </a:p>
          <a:p>
            <a:r>
              <a:rPr lang="en-US" sz="2200" dirty="0"/>
              <a:t>}</a:t>
            </a:r>
          </a:p>
        </p:txBody>
      </p:sp>
      <p:sp>
        <p:nvSpPr>
          <p:cNvPr id="10" name="مستطيل 9"/>
          <p:cNvSpPr/>
          <p:nvPr/>
        </p:nvSpPr>
        <p:spPr>
          <a:xfrm>
            <a:off x="4470400" y="0"/>
            <a:ext cx="6324600" cy="581249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Arial"/>
              </a:rPr>
              <a:t>Display</a:t>
            </a: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Variables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7C52D-2411-C445-A1EB-23D1F831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5E7D7-CA61-2498-FE17-08566C7D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181" y="1900292"/>
            <a:ext cx="5477639" cy="2200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13F1B-B8C4-9841-4D50-BF3857B3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102" y="4217392"/>
            <a:ext cx="1952898" cy="266737"/>
          </a:xfrm>
          <a:prstGeom prst="rect">
            <a:avLst/>
          </a:prstGeom>
        </p:spPr>
      </p:pic>
      <p:sp>
        <p:nvSpPr>
          <p:cNvPr id="8" name="مستطيل 9">
            <a:extLst>
              <a:ext uri="{FF2B5EF4-FFF2-40B4-BE49-F238E27FC236}">
                <a16:creationId xmlns:a16="http://schemas.microsoft.com/office/drawing/2014/main" id="{76C83298-D581-D6CC-0C23-455E8504F4BC}"/>
              </a:ext>
            </a:extLst>
          </p:cNvPr>
          <p:cNvSpPr/>
          <p:nvPr/>
        </p:nvSpPr>
        <p:spPr>
          <a:xfrm>
            <a:off x="518160" y="779105"/>
            <a:ext cx="9835242" cy="461665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Arial"/>
              </a:rPr>
              <a:t>Example: </a:t>
            </a:r>
            <a:r>
              <a:rPr lang="en-US" sz="2400" cap="all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display the variable </a:t>
            </a:r>
            <a:r>
              <a:rPr lang="en-US" sz="2400" dirty="0" err="1">
                <a:solidFill>
                  <a:srgbClr val="C00000"/>
                </a:solidFill>
              </a:rPr>
              <a:t>myAge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cap="all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 value </a:t>
            </a:r>
            <a:r>
              <a:rPr lang="en-US" sz="2400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35</a:t>
            </a:r>
            <a:r>
              <a:rPr lang="en-US" sz="2400" cap="all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302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D5A41-C342-93AA-C348-0327C03BF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>
            <a:extLst>
              <a:ext uri="{FF2B5EF4-FFF2-40B4-BE49-F238E27FC236}">
                <a16:creationId xmlns:a16="http://schemas.microsoft.com/office/drawing/2014/main" id="{50E34E66-67E7-09A5-53E0-3DFA75EFA457}"/>
              </a:ext>
            </a:extLst>
          </p:cNvPr>
          <p:cNvSpPr/>
          <p:nvPr/>
        </p:nvSpPr>
        <p:spPr>
          <a:xfrm>
            <a:off x="599440" y="636084"/>
            <a:ext cx="9835242" cy="461665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Arial"/>
              </a:rPr>
              <a:t>Example: </a:t>
            </a:r>
            <a:r>
              <a:rPr lang="en-US" sz="2400" cap="all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Storing and Displaying Different Data Types</a:t>
            </a:r>
            <a:endParaRPr lang="en-US" sz="2400" cap="al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49B4AF-2A21-F85E-F1F4-1370987E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27322F-2F21-EB1A-6C9E-26A702B8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967" y="1201449"/>
            <a:ext cx="5515745" cy="4477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6FEBD8-5AA5-63E2-2BBA-2C5914DE6978}"/>
              </a:ext>
            </a:extLst>
          </p:cNvPr>
          <p:cNvSpPr txBox="1"/>
          <p:nvPr/>
        </p:nvSpPr>
        <p:spPr>
          <a:xfrm>
            <a:off x="680901" y="1272569"/>
            <a:ext cx="5515745" cy="50167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#include &lt;iostream&gt;</a:t>
            </a:r>
          </a:p>
          <a:p>
            <a:r>
              <a:rPr lang="en-US" sz="2000" dirty="0">
                <a:solidFill>
                  <a:srgbClr val="002060"/>
                </a:solidFill>
              </a:rPr>
              <a:t>using namespace std;</a:t>
            </a:r>
          </a:p>
          <a:p>
            <a:r>
              <a:rPr lang="en-US" sz="2000" dirty="0">
                <a:solidFill>
                  <a:srgbClr val="002060"/>
                </a:solidFill>
              </a:rPr>
              <a:t>int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main() </a:t>
            </a:r>
            <a:r>
              <a:rPr lang="en-US" sz="2000" dirty="0">
                <a:solidFill>
                  <a:srgbClr val="002060"/>
                </a:solidFill>
              </a:rPr>
              <a:t>{</a:t>
            </a:r>
          </a:p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   // Integer variable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   int </a:t>
            </a:r>
            <a:r>
              <a:rPr lang="en-US" sz="2000" dirty="0" err="1"/>
              <a:t>student_age</a:t>
            </a:r>
            <a:r>
              <a:rPr lang="en-US" sz="2000" dirty="0"/>
              <a:t> = 21;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// Double variable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C00000"/>
                </a:solidFill>
              </a:rPr>
              <a:t>double</a:t>
            </a:r>
            <a:r>
              <a:rPr lang="en-US" sz="2000" dirty="0"/>
              <a:t> </a:t>
            </a:r>
            <a:r>
              <a:rPr lang="en-US" sz="2000" dirty="0" err="1"/>
              <a:t>gpa</a:t>
            </a:r>
            <a:r>
              <a:rPr lang="en-US" sz="2000" dirty="0"/>
              <a:t> = 3.85;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// Character variable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C00000"/>
                </a:solidFill>
              </a:rPr>
              <a:t>char</a:t>
            </a:r>
            <a:r>
              <a:rPr lang="en-US" sz="2000" dirty="0"/>
              <a:t> initial = 'J’;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// Output all the variables</a:t>
            </a:r>
          </a:p>
          <a:p>
            <a:r>
              <a:rPr lang="en-US" sz="2000" dirty="0"/>
              <a:t>    cout &lt;&lt; "initial char: " &lt;&lt;  initial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    cout &lt;&lt; "Age: " &lt;&lt; </a:t>
            </a:r>
            <a:r>
              <a:rPr lang="en-US" sz="2000" dirty="0" err="1"/>
              <a:t>student_age</a:t>
            </a:r>
            <a:r>
              <a:rPr lang="en-US" sz="2000" dirty="0"/>
              <a:t>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    cout &lt;&lt; "GPA: " &lt;&lt; </a:t>
            </a:r>
            <a:r>
              <a:rPr lang="en-US" sz="2000" dirty="0" err="1"/>
              <a:t>gpa</a:t>
            </a:r>
            <a:r>
              <a:rPr lang="en-US" sz="2000" dirty="0"/>
              <a:t>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return 0;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339623-2122-7CAA-912B-A87820BF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73" y="5691049"/>
            <a:ext cx="170521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2966720" y="547831"/>
            <a:ext cx="6514684" cy="581249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 cap="all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Creating a Simple Calculator</a:t>
            </a:r>
          </a:p>
          <a:p>
            <a:pPr algn="ctr"/>
            <a:r>
              <a:rPr lang="en-US" dirty="0"/>
              <a:t>Add &amp; Subtract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4080" y="1285495"/>
            <a:ext cx="469392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r>
              <a:rPr lang="en-US" sz="1800" dirty="0">
                <a:solidFill>
                  <a:srgbClr val="002060"/>
                </a:solidFill>
                <a:latin typeface="+mn-lt"/>
              </a:rPr>
              <a:t>#include &lt;iostream&gt;</a:t>
            </a:r>
          </a:p>
          <a:p>
            <a:r>
              <a:rPr lang="en-US" sz="1800" dirty="0">
                <a:solidFill>
                  <a:srgbClr val="002060"/>
                </a:solidFill>
                <a:latin typeface="+mn-lt"/>
              </a:rPr>
              <a:t>using namespace std;</a:t>
            </a:r>
          </a:p>
          <a:p>
            <a:r>
              <a:rPr lang="en-US" sz="1800" dirty="0">
                <a:solidFill>
                  <a:srgbClr val="002060"/>
                </a:solidFill>
                <a:latin typeface="+mn-lt"/>
              </a:rPr>
              <a:t>int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main() </a:t>
            </a:r>
            <a:r>
              <a:rPr lang="en-US" sz="1800" dirty="0">
                <a:solidFill>
                  <a:srgbClr val="002060"/>
                </a:solidFill>
                <a:latin typeface="+mn-lt"/>
              </a:rPr>
              <a:t>{</a:t>
            </a:r>
          </a:p>
          <a:p>
            <a:pPr lvl="1" eaLnBrk="1" hangingPunct="1"/>
            <a:r>
              <a:rPr lang="en-US" sz="1800" dirty="0">
                <a:solidFill>
                  <a:schemeClr val="accent1"/>
                </a:solidFill>
                <a:latin typeface="+mn-lt"/>
              </a:rPr>
              <a:t>int </a:t>
            </a:r>
            <a:r>
              <a:rPr lang="en-US" sz="1800" dirty="0">
                <a:latin typeface="+mn-lt"/>
              </a:rPr>
              <a:t>x, y;</a:t>
            </a:r>
          </a:p>
          <a:p>
            <a:pPr lvl="1" eaLnBrk="1" hangingPunct="1"/>
            <a:r>
              <a:rPr lang="en-US" sz="1800" dirty="0">
                <a:solidFill>
                  <a:schemeClr val="accent1"/>
                </a:solidFill>
                <a:latin typeface="+mn-lt"/>
              </a:rPr>
              <a:t>int </a:t>
            </a:r>
            <a:r>
              <a:rPr lang="en-US" sz="1800" dirty="0" err="1">
                <a:latin typeface="+mn-lt"/>
              </a:rPr>
              <a:t>sum,dif</a:t>
            </a:r>
            <a:r>
              <a:rPr lang="en-US" sz="1800" dirty="0">
                <a:latin typeface="+mn-lt"/>
              </a:rPr>
              <a:t>;</a:t>
            </a:r>
          </a:p>
          <a:p>
            <a:pPr lvl="1" eaLnBrk="1" hangingPunct="1"/>
            <a:endParaRPr lang="en-US" sz="1800" dirty="0">
              <a:latin typeface="+mn-lt"/>
            </a:endParaRPr>
          </a:p>
          <a:p>
            <a:pPr lvl="1" eaLnBrk="1" hangingPunct="1"/>
            <a:r>
              <a:rPr lang="en-US" sz="1800" dirty="0" err="1">
                <a:latin typeface="+mn-lt"/>
              </a:rPr>
              <a:t>cout</a:t>
            </a:r>
            <a:r>
              <a:rPr lang="en-US" sz="1800" dirty="0">
                <a:latin typeface="+mn-lt"/>
              </a:rPr>
              <a:t> &lt;&lt;</a:t>
            </a:r>
            <a:r>
              <a:rPr lang="en-US" sz="18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"Type a number: "</a:t>
            </a:r>
            <a:r>
              <a:rPr lang="en-US" sz="1800" dirty="0">
                <a:latin typeface="+mn-lt"/>
              </a:rPr>
              <a:t>;</a:t>
            </a:r>
          </a:p>
          <a:p>
            <a:pPr lvl="1" eaLnBrk="1" hangingPunct="1"/>
            <a:r>
              <a:rPr lang="en-US" sz="1800" dirty="0" err="1">
                <a:latin typeface="+mn-lt"/>
              </a:rPr>
              <a:t>cin</a:t>
            </a:r>
            <a:r>
              <a:rPr lang="en-US" sz="1800" dirty="0">
                <a:latin typeface="+mn-lt"/>
              </a:rPr>
              <a:t> &gt;&gt; x;</a:t>
            </a:r>
          </a:p>
          <a:p>
            <a:pPr lvl="1" eaLnBrk="1" hangingPunct="1"/>
            <a:r>
              <a:rPr lang="en-US" sz="1800" dirty="0" err="1">
                <a:latin typeface="+mn-lt"/>
              </a:rPr>
              <a:t>cout</a:t>
            </a:r>
            <a:r>
              <a:rPr lang="en-US" sz="1800" dirty="0">
                <a:latin typeface="+mn-lt"/>
              </a:rPr>
              <a:t> &lt;&lt;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"Type another number: "</a:t>
            </a:r>
            <a:r>
              <a:rPr lang="en-US" sz="1800" dirty="0">
                <a:latin typeface="+mn-lt"/>
              </a:rPr>
              <a:t>;</a:t>
            </a:r>
          </a:p>
          <a:p>
            <a:pPr lvl="1" eaLnBrk="1" hangingPunct="1"/>
            <a:r>
              <a:rPr lang="en-US" sz="1800" dirty="0" err="1">
                <a:latin typeface="+mn-lt"/>
              </a:rPr>
              <a:t>cin</a:t>
            </a:r>
            <a:r>
              <a:rPr lang="en-US" sz="1800" dirty="0">
                <a:latin typeface="+mn-lt"/>
              </a:rPr>
              <a:t> &gt;&gt; y;</a:t>
            </a:r>
          </a:p>
          <a:p>
            <a:pPr lvl="1" eaLnBrk="1" hangingPunct="1"/>
            <a:endParaRPr lang="en-US" sz="1800" dirty="0">
              <a:latin typeface="+mn-lt"/>
            </a:endParaRPr>
          </a:p>
          <a:p>
            <a:pPr lvl="1" eaLnBrk="1" hangingPunct="1"/>
            <a:r>
              <a:rPr lang="en-US" sz="1800" dirty="0">
                <a:latin typeface="+mn-lt"/>
              </a:rPr>
              <a:t>sum = x + y;</a:t>
            </a:r>
          </a:p>
          <a:p>
            <a:pPr lvl="1" eaLnBrk="1" hangingPunct="1"/>
            <a:r>
              <a:rPr lang="en-US" sz="1800" dirty="0" err="1">
                <a:latin typeface="+mn-lt"/>
              </a:rPr>
              <a:t>dif</a:t>
            </a:r>
            <a:r>
              <a:rPr lang="en-US" sz="1800" dirty="0">
                <a:latin typeface="+mn-lt"/>
              </a:rPr>
              <a:t> = x - y;</a:t>
            </a:r>
          </a:p>
          <a:p>
            <a:pPr lvl="1" eaLnBrk="1" hangingPunct="1"/>
            <a:endParaRPr lang="en-US" sz="1800" dirty="0">
              <a:latin typeface="+mn-lt"/>
            </a:endParaRPr>
          </a:p>
          <a:p>
            <a:pPr lvl="1" eaLnBrk="1" hangingPunct="1"/>
            <a:r>
              <a:rPr lang="en-US" sz="1800" dirty="0" err="1">
                <a:latin typeface="+mn-lt"/>
              </a:rPr>
              <a:t>cout</a:t>
            </a:r>
            <a:r>
              <a:rPr lang="en-US" sz="1800" dirty="0">
                <a:latin typeface="+mn-lt"/>
              </a:rPr>
              <a:t> &lt;&lt;</a:t>
            </a:r>
            <a:r>
              <a:rPr lang="en-US" sz="18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"Sum is: " </a:t>
            </a:r>
            <a:r>
              <a:rPr lang="en-US" sz="1800" dirty="0">
                <a:latin typeface="+mn-lt"/>
              </a:rPr>
              <a:t>&lt;&lt; sum&lt;&lt;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n-lt"/>
              </a:rPr>
              <a:t>endl</a:t>
            </a:r>
            <a:r>
              <a:rPr lang="en-US" sz="1800" dirty="0">
                <a:latin typeface="+mn-lt"/>
              </a:rPr>
              <a:t>;</a:t>
            </a:r>
          </a:p>
          <a:p>
            <a:pPr lvl="1" eaLnBrk="1" hangingPunct="1"/>
            <a:r>
              <a:rPr lang="en-US" sz="1800" dirty="0">
                <a:latin typeface="+mn-lt"/>
                <a:cs typeface="Arial" panose="020B0604020202020204" pitchFamily="34" charset="0"/>
              </a:rPr>
              <a:t>cout &lt;&lt; </a:t>
            </a:r>
            <a:r>
              <a:rPr lang="en-US" sz="180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“difference is: " </a:t>
            </a:r>
            <a:r>
              <a:rPr lang="en-US" sz="1800" dirty="0">
                <a:latin typeface="+mn-lt"/>
                <a:cs typeface="Arial" panose="020B0604020202020204" pitchFamily="34" charset="0"/>
              </a:rPr>
              <a:t>&lt;&lt; </a:t>
            </a:r>
            <a:r>
              <a:rPr lang="en-US" sz="1800" dirty="0" err="1">
                <a:latin typeface="+mn-lt"/>
                <a:cs typeface="Arial" panose="020B0604020202020204" pitchFamily="34" charset="0"/>
              </a:rPr>
              <a:t>dif</a:t>
            </a:r>
            <a:r>
              <a:rPr lang="en-US" sz="1800" dirty="0">
                <a:latin typeface="+mn-lt"/>
                <a:cs typeface="Arial" panose="020B0604020202020204" pitchFamily="34" charset="0"/>
              </a:rPr>
              <a:t>;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  <a:latin typeface="+mn-lt"/>
              </a:rPr>
              <a:t>return 0;</a:t>
            </a:r>
          </a:p>
          <a:p>
            <a:r>
              <a:rPr lang="en-US" sz="1800" dirty="0">
                <a:solidFill>
                  <a:srgbClr val="002060"/>
                </a:solidFill>
                <a:latin typeface="+mn-lt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AE2C0B-A4F3-0D91-9E1D-A7FE8FFB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13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678680" y="7730"/>
            <a:ext cx="6438484" cy="475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lvl="0" eaLnBrk="1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bg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bg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bg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bg2"/>
                </a:solidFill>
              </a:defRPr>
            </a:lvl5pPr>
            <a:lvl6pPr marL="457200" lvl="5" fontAlgn="base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bg2"/>
                </a:solidFill>
              </a:defRPr>
            </a:lvl6pPr>
            <a:lvl7pPr marL="914400" lvl="6" fontAlgn="base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bg2"/>
                </a:solidFill>
              </a:defRPr>
            </a:lvl7pPr>
            <a:lvl8pPr marL="1371600" lvl="7" fontAlgn="base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bg2"/>
                </a:solidFill>
              </a:defRPr>
            </a:lvl8pPr>
            <a:lvl9pPr marL="1828800" lvl="8" fontAlgn="base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bg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2. Constants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59330" y="574520"/>
            <a:ext cx="9050838" cy="22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When you do not want others (or yourself) to override existing variable values, use the </a:t>
            </a:r>
            <a:r>
              <a:rPr lang="en-US" sz="2200" dirty="0" err="1">
                <a:highlight>
                  <a:srgbClr val="FFFF00"/>
                </a:highlight>
                <a:latin typeface="+mj-lt"/>
              </a:rPr>
              <a:t>const</a:t>
            </a:r>
            <a:r>
              <a:rPr lang="en-US" sz="2200" dirty="0">
                <a:latin typeface="+mj-lt"/>
              </a:rPr>
              <a:t> keyword (this will declare the variable as "</a:t>
            </a:r>
            <a:r>
              <a:rPr lang="en-US" sz="2200" dirty="0">
                <a:solidFill>
                  <a:srgbClr val="FF0000"/>
                </a:solidFill>
                <a:latin typeface="+mj-lt"/>
              </a:rPr>
              <a:t>constant</a:t>
            </a:r>
            <a:r>
              <a:rPr lang="en-US" sz="2200" dirty="0">
                <a:latin typeface="+mj-lt"/>
              </a:rPr>
              <a:t>", which means unchangeable and read-only):</a:t>
            </a: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002060"/>
                </a:solidFill>
                <a:latin typeface="+mj-lt"/>
              </a:rPr>
              <a:t>Example: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82904" y="2276075"/>
            <a:ext cx="9049765" cy="10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200" b="1" dirty="0" err="1">
                <a:solidFill>
                  <a:srgbClr val="0070C0"/>
                </a:solidFill>
                <a:latin typeface="+mn-lt"/>
              </a:rPr>
              <a:t>const</a:t>
            </a:r>
            <a:r>
              <a:rPr lang="en-US" sz="2200" dirty="0">
                <a:solidFill>
                  <a:schemeClr val="accent1"/>
                </a:solidFill>
                <a:latin typeface="+mn-lt"/>
              </a:rPr>
              <a:t> int </a:t>
            </a:r>
            <a:r>
              <a:rPr lang="en-US" sz="2200" dirty="0" err="1">
                <a:latin typeface="+mn-lt"/>
              </a:rPr>
              <a:t>myNum</a:t>
            </a:r>
            <a:r>
              <a:rPr lang="en-US" sz="2200" dirty="0">
                <a:latin typeface="+mn-lt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15</a:t>
            </a:r>
            <a:r>
              <a:rPr lang="en-US" sz="2200" dirty="0">
                <a:latin typeface="+mn-lt"/>
              </a:rPr>
              <a:t>;</a:t>
            </a:r>
            <a:r>
              <a:rPr lang="en-US" sz="2200" dirty="0">
                <a:solidFill>
                  <a:schemeClr val="accent1"/>
                </a:solidFill>
                <a:latin typeface="+mn-lt"/>
              </a:rPr>
              <a:t>   	</a:t>
            </a:r>
            <a:r>
              <a:rPr lang="en-US" sz="2200" dirty="0">
                <a:solidFill>
                  <a:srgbClr val="00B050"/>
                </a:solidFill>
                <a:latin typeface="+mn-lt"/>
              </a:rPr>
              <a:t>// </a:t>
            </a:r>
            <a:r>
              <a:rPr lang="en-US" sz="2200" dirty="0" err="1">
                <a:solidFill>
                  <a:srgbClr val="00B050"/>
                </a:solidFill>
                <a:latin typeface="+mn-lt"/>
              </a:rPr>
              <a:t>myNum</a:t>
            </a:r>
            <a:r>
              <a:rPr lang="en-US" sz="2200" dirty="0">
                <a:solidFill>
                  <a:srgbClr val="00B050"/>
                </a:solidFill>
                <a:latin typeface="+mn-lt"/>
              </a:rPr>
              <a:t> will always be 15</a:t>
            </a:r>
          </a:p>
          <a:p>
            <a:pPr eaLnBrk="1" hangingPunct="1">
              <a:lnSpc>
                <a:spcPct val="150000"/>
              </a:lnSpc>
            </a:pPr>
            <a:r>
              <a:rPr lang="en-US" sz="2200" dirty="0" err="1">
                <a:latin typeface="+mn-lt"/>
              </a:rPr>
              <a:t>myNum</a:t>
            </a:r>
            <a:r>
              <a:rPr lang="en-US" sz="2200" dirty="0">
                <a:latin typeface="+mn-lt"/>
              </a:rPr>
              <a:t> =</a:t>
            </a:r>
            <a:r>
              <a:rPr lang="en-US" sz="22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10</a:t>
            </a:r>
            <a:r>
              <a:rPr lang="en-US" sz="2200" dirty="0">
                <a:latin typeface="+mn-lt"/>
              </a:rPr>
              <a:t>;</a:t>
            </a:r>
            <a:r>
              <a:rPr lang="en-US" sz="2200" dirty="0">
                <a:solidFill>
                  <a:schemeClr val="accent1"/>
                </a:solidFill>
                <a:latin typeface="+mn-lt"/>
              </a:rPr>
              <a:t>  		      </a:t>
            </a:r>
            <a:r>
              <a:rPr lang="en-US" sz="2200" dirty="0">
                <a:solidFill>
                  <a:srgbClr val="00B050"/>
                </a:solidFill>
                <a:latin typeface="+mn-lt"/>
              </a:rPr>
              <a:t>// error: assignment of read-only variable '</a:t>
            </a:r>
            <a:r>
              <a:rPr lang="en-US" sz="2200" dirty="0" err="1">
                <a:solidFill>
                  <a:srgbClr val="00B050"/>
                </a:solidFill>
                <a:latin typeface="+mn-lt"/>
              </a:rPr>
              <a:t>myNum</a:t>
            </a:r>
            <a:r>
              <a:rPr lang="en-US" sz="2200" dirty="0">
                <a:solidFill>
                  <a:srgbClr val="00B050"/>
                </a:solidFill>
                <a:latin typeface="+mn-lt"/>
              </a:rPr>
              <a:t>' </a:t>
            </a:r>
            <a:endParaRPr lang="en-US" sz="2200" dirty="0">
              <a:solidFill>
                <a:srgbClr val="00B05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7930" y="3485637"/>
            <a:ext cx="874267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You should always declare the variable as constant when you have values that are unlikely to change: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2060"/>
                </a:solidFill>
                <a:latin typeface="+mn-lt"/>
              </a:rPr>
              <a:t>Example: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81832" y="4592439"/>
            <a:ext cx="8343893" cy="95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b="1" dirty="0" err="1">
                <a:solidFill>
                  <a:srgbClr val="0070C0"/>
                </a:solidFill>
              </a:rPr>
              <a:t>const</a:t>
            </a:r>
            <a:r>
              <a:rPr lang="en-US" dirty="0">
                <a:solidFill>
                  <a:schemeClr val="accent1"/>
                </a:solidFill>
              </a:rPr>
              <a:t> int </a:t>
            </a:r>
            <a:r>
              <a:rPr lang="en-US" dirty="0" err="1"/>
              <a:t>minutesPerHour</a:t>
            </a:r>
            <a:r>
              <a:rPr lang="en-US" dirty="0"/>
              <a:t> =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60</a:t>
            </a:r>
            <a:r>
              <a:rPr lang="en-US" dirty="0"/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b="1" dirty="0" err="1">
                <a:solidFill>
                  <a:srgbClr val="0070C0"/>
                </a:solidFill>
              </a:rPr>
              <a:t>const</a:t>
            </a:r>
            <a:r>
              <a:rPr lang="en-US" dirty="0">
                <a:solidFill>
                  <a:schemeClr val="accent1"/>
                </a:solidFill>
              </a:rPr>
              <a:t> float </a:t>
            </a:r>
            <a:r>
              <a:rPr lang="en-US" dirty="0"/>
              <a:t>PI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=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3.14</a:t>
            </a:r>
            <a:r>
              <a:rPr lang="en-US" dirty="0"/>
              <a:t>;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4743D02-C190-78FD-E1E8-7AC2C555A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0667" y="2864731"/>
            <a:ext cx="457200" cy="45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6A1D1-443C-89E1-6C03-CDE7FAC5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78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E2EE-E8E8-2AE0-65A3-2B7C1B22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>
            <a:extLst>
              <a:ext uri="{FF2B5EF4-FFF2-40B4-BE49-F238E27FC236}">
                <a16:creationId xmlns:a16="http://schemas.microsoft.com/office/drawing/2014/main" id="{74C3E823-493D-03C7-723F-B0A5B22046CA}"/>
              </a:ext>
            </a:extLst>
          </p:cNvPr>
          <p:cNvSpPr/>
          <p:nvPr/>
        </p:nvSpPr>
        <p:spPr>
          <a:xfrm>
            <a:off x="767080" y="1598707"/>
            <a:ext cx="9106125" cy="36471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/>
              <a:t>#include &lt;</a:t>
            </a:r>
            <a:r>
              <a:rPr lang="en-US" sz="2200" dirty="0" err="1"/>
              <a:t>iostream</a:t>
            </a:r>
            <a:r>
              <a:rPr lang="en-US" sz="2200" dirty="0"/>
              <a:t>&gt;</a:t>
            </a:r>
          </a:p>
          <a:p>
            <a:r>
              <a:rPr lang="en-US" sz="2200" dirty="0"/>
              <a:t>using namespace </a:t>
            </a:r>
            <a:r>
              <a:rPr lang="en-US" sz="2200" dirty="0" err="1"/>
              <a:t>std</a:t>
            </a:r>
            <a:r>
              <a:rPr lang="en-US" sz="2200" dirty="0"/>
              <a:t>;</a:t>
            </a:r>
          </a:p>
          <a:p>
            <a:endParaRPr lang="en-US" sz="1100" dirty="0"/>
          </a:p>
          <a:p>
            <a:r>
              <a:rPr lang="en-US" sz="2200" dirty="0" err="1">
                <a:solidFill>
                  <a:srgbClr val="C00000"/>
                </a:solidFill>
              </a:rPr>
              <a:t>int</a:t>
            </a:r>
            <a:r>
              <a:rPr lang="en-US" sz="2200" dirty="0">
                <a:solidFill>
                  <a:srgbClr val="C00000"/>
                </a:solidFill>
              </a:rPr>
              <a:t> main() </a:t>
            </a:r>
            <a:r>
              <a:rPr lang="en-US" sz="2200" dirty="0"/>
              <a:t>{</a:t>
            </a:r>
          </a:p>
          <a:p>
            <a:pPr lvl="1"/>
            <a:r>
              <a:rPr lang="en-US" sz="2200" dirty="0"/>
              <a:t>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// Variable declaration and initialization </a:t>
            </a:r>
          </a:p>
          <a:p>
            <a:pPr lvl="1"/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en-US" sz="2200" dirty="0"/>
              <a:t> int </a:t>
            </a:r>
            <a:r>
              <a:rPr lang="en-US" sz="2200" dirty="0">
                <a:solidFill>
                  <a:srgbClr val="C00000"/>
                </a:solidFill>
              </a:rPr>
              <a:t>week_ days </a:t>
            </a:r>
            <a:r>
              <a:rPr lang="en-US" sz="2200" dirty="0"/>
              <a:t>= 7; 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// Output </a:t>
            </a:r>
          </a:p>
          <a:p>
            <a:pPr lvl="1"/>
            <a:r>
              <a:rPr lang="en-US" sz="2200" dirty="0"/>
              <a:t>cout &lt;&lt; "The number of days in a week is: " &lt;&lt; week_ days &lt;&lt; </a:t>
            </a:r>
            <a:r>
              <a:rPr lang="en-US" sz="2200" dirty="0" err="1"/>
              <a:t>endl</a:t>
            </a:r>
            <a:r>
              <a:rPr lang="en-US" sz="2200" dirty="0"/>
              <a:t>; 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return 0;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D4D0C841-56E5-FC40-457D-D0ADFE6C5D4A}"/>
              </a:ext>
            </a:extLst>
          </p:cNvPr>
          <p:cNvSpPr/>
          <p:nvPr/>
        </p:nvSpPr>
        <p:spPr>
          <a:xfrm>
            <a:off x="3688080" y="0"/>
            <a:ext cx="6324600" cy="581249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Arial"/>
              </a:rPr>
              <a:t>Display</a:t>
            </a: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constant variable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82368-4F82-9BB0-34E4-1F411197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مستطيل 9">
            <a:extLst>
              <a:ext uri="{FF2B5EF4-FFF2-40B4-BE49-F238E27FC236}">
                <a16:creationId xmlns:a16="http://schemas.microsoft.com/office/drawing/2014/main" id="{BC2E3614-2B3A-595B-1A3C-181ABC288CC3}"/>
              </a:ext>
            </a:extLst>
          </p:cNvPr>
          <p:cNvSpPr/>
          <p:nvPr/>
        </p:nvSpPr>
        <p:spPr>
          <a:xfrm>
            <a:off x="264160" y="709846"/>
            <a:ext cx="9835242" cy="461665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en-US" sz="2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Arial"/>
              </a:rPr>
              <a:t>Example: </a:t>
            </a:r>
            <a:r>
              <a:rPr lang="en-US" sz="2200" cap="all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display the constant variable </a:t>
            </a:r>
            <a:r>
              <a:rPr lang="en-US" sz="2200" dirty="0">
                <a:solidFill>
                  <a:srgbClr val="C00000"/>
                </a:solidFill>
              </a:rPr>
              <a:t>week_ days </a:t>
            </a:r>
            <a:r>
              <a:rPr lang="en-US" sz="2200" cap="all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 value </a:t>
            </a:r>
            <a:r>
              <a:rPr lang="en-US" sz="2200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7</a:t>
            </a:r>
            <a:r>
              <a:rPr lang="en-US" sz="2200" cap="all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070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23551-3D96-4A3D-81DA-CC33A2DF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D203C-4249-4C1D-A9FB-2DFFEC98822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882D8-731C-411C-A102-27AE5821372E}"/>
              </a:ext>
            </a:extLst>
          </p:cNvPr>
          <p:cNvSpPr/>
          <p:nvPr/>
        </p:nvSpPr>
        <p:spPr>
          <a:xfrm>
            <a:off x="1524000" y="1752798"/>
            <a:ext cx="6650665" cy="40164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2400" b="1" dirty="0">
                <a:solidFill>
                  <a:srgbClr val="808080"/>
                </a:solidFill>
              </a:rPr>
              <a:t>#include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A31515"/>
                </a:solidFill>
              </a:rPr>
              <a:t>&lt;iostream&gt;</a:t>
            </a:r>
            <a:endParaRPr lang="en-US" sz="2400" b="1" dirty="0">
              <a:solidFill>
                <a:srgbClr val="000000"/>
              </a:solidFill>
            </a:endParaRPr>
          </a:p>
          <a:p>
            <a:pPr>
              <a:spcBef>
                <a:spcPts val="15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using namespace </a:t>
            </a:r>
            <a:r>
              <a:rPr lang="en-US" sz="2400" b="1" dirty="0">
                <a:solidFill>
                  <a:srgbClr val="000000"/>
                </a:solidFill>
              </a:rPr>
              <a:t>std;</a:t>
            </a:r>
          </a:p>
          <a:p>
            <a:pPr>
              <a:spcBef>
                <a:spcPts val="150"/>
              </a:spcBef>
            </a:pPr>
            <a:r>
              <a:rPr lang="en-US" sz="2400" b="1" dirty="0">
                <a:solidFill>
                  <a:srgbClr val="C00000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main()</a:t>
            </a:r>
          </a:p>
          <a:p>
            <a:pPr>
              <a:spcBef>
                <a:spcPts val="150"/>
              </a:spcBef>
            </a:pPr>
            <a:r>
              <a:rPr lang="en-US" sz="2400" b="1" dirty="0">
                <a:solidFill>
                  <a:srgbClr val="000000"/>
                </a:solidFill>
              </a:rPr>
              <a:t>{</a:t>
            </a:r>
          </a:p>
          <a:p>
            <a:pPr lvl="1">
              <a:spcBef>
                <a:spcPts val="150"/>
              </a:spcBef>
            </a:pPr>
            <a:r>
              <a:rPr lang="en-US" sz="2400" b="1" dirty="0">
                <a:solidFill>
                  <a:srgbClr val="C00000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= k + 4;</a:t>
            </a:r>
          </a:p>
          <a:p>
            <a:pPr lvl="1">
              <a:spcBef>
                <a:spcPts val="150"/>
              </a:spcBef>
            </a:pPr>
            <a:r>
              <a:rPr lang="en-US" sz="2400" b="1" dirty="0">
                <a:solidFill>
                  <a:srgbClr val="000000"/>
                </a:solidFill>
              </a:rPr>
              <a:t>cout &lt;&lt; I &lt;&lt; endl;</a:t>
            </a:r>
          </a:p>
          <a:p>
            <a:pPr lvl="1">
              <a:spcBef>
                <a:spcPts val="150"/>
              </a:spcBef>
            </a:pPr>
            <a:r>
              <a:rPr lang="en-US" sz="2400" b="1" dirty="0">
                <a:solidFill>
                  <a:srgbClr val="C00000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= 3;</a:t>
            </a:r>
          </a:p>
          <a:p>
            <a:pPr lvl="1">
              <a:spcBef>
                <a:spcPts val="150"/>
              </a:spcBef>
            </a:pPr>
            <a:r>
              <a:rPr lang="en-US" sz="2400" b="1" dirty="0">
                <a:solidFill>
                  <a:srgbClr val="000000"/>
                </a:solidFill>
              </a:rPr>
              <a:t>cout </a:t>
            </a:r>
            <a:r>
              <a:rPr lang="en-US" sz="2400" b="1" dirty="0">
                <a:solidFill>
                  <a:srgbClr val="008080"/>
                </a:solidFill>
              </a:rPr>
              <a:t>&lt;&lt;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8080"/>
                </a:solidFill>
              </a:rPr>
              <a:t>&lt;&lt;</a:t>
            </a:r>
            <a:r>
              <a:rPr lang="en-US" sz="2400" b="1" dirty="0">
                <a:solidFill>
                  <a:srgbClr val="000000"/>
                </a:solidFill>
              </a:rPr>
              <a:t> endl;</a:t>
            </a:r>
          </a:p>
          <a:p>
            <a:pPr lvl="1">
              <a:spcBef>
                <a:spcPts val="15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b="1" dirty="0">
                <a:solidFill>
                  <a:srgbClr val="000000"/>
                </a:solidFill>
              </a:rPr>
              <a:t> 0;</a:t>
            </a:r>
          </a:p>
          <a:p>
            <a:pPr>
              <a:spcBef>
                <a:spcPts val="150"/>
              </a:spcBef>
            </a:pPr>
            <a:r>
              <a:rPr lang="en-US" sz="2400" b="1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BFBA92-C525-4A42-ADC4-BDC3318CBBEE}"/>
              </a:ext>
            </a:extLst>
          </p:cNvPr>
          <p:cNvSpPr txBox="1"/>
          <p:nvPr/>
        </p:nvSpPr>
        <p:spPr>
          <a:xfrm>
            <a:off x="10033000" y="6565900"/>
            <a:ext cx="1270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" name="مستطيل 9">
            <a:extLst>
              <a:ext uri="{FF2B5EF4-FFF2-40B4-BE49-F238E27FC236}">
                <a16:creationId xmlns:a16="http://schemas.microsoft.com/office/drawing/2014/main" id="{EAE34554-76D9-1A78-A4D5-0AEA3B2E86E4}"/>
              </a:ext>
            </a:extLst>
          </p:cNvPr>
          <p:cNvSpPr/>
          <p:nvPr/>
        </p:nvSpPr>
        <p:spPr>
          <a:xfrm>
            <a:off x="277331" y="710228"/>
            <a:ext cx="9399103" cy="965338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en-US" sz="2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Arial"/>
              </a:rPr>
              <a:t>Question: </a:t>
            </a:r>
            <a:r>
              <a:rPr lang="en-US" sz="2200" cap="all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identify and fix the errors in the following code</a:t>
            </a:r>
            <a:endParaRPr lang="en-US" sz="2200" cap="al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7E8A16-AD24-5A91-0195-18E7393C8B78}"/>
              </a:ext>
            </a:extLst>
          </p:cNvPr>
          <p:cNvSpPr/>
          <p:nvPr/>
        </p:nvSpPr>
        <p:spPr>
          <a:xfrm>
            <a:off x="943428" y="1752798"/>
            <a:ext cx="6650665" cy="40164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2400" b="1" dirty="0">
                <a:solidFill>
                  <a:srgbClr val="808080"/>
                </a:solidFill>
              </a:rPr>
              <a:t>#include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A31515"/>
                </a:solidFill>
              </a:rPr>
              <a:t>&lt;iostream&gt;</a:t>
            </a:r>
            <a:endParaRPr lang="en-US" sz="2400" b="1" dirty="0">
              <a:solidFill>
                <a:srgbClr val="000000"/>
              </a:solidFill>
            </a:endParaRPr>
          </a:p>
          <a:p>
            <a:pPr>
              <a:spcBef>
                <a:spcPts val="15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using namespace </a:t>
            </a:r>
            <a:r>
              <a:rPr lang="en-US" sz="2400" b="1" dirty="0">
                <a:solidFill>
                  <a:srgbClr val="000000"/>
                </a:solidFill>
              </a:rPr>
              <a:t>std;</a:t>
            </a:r>
          </a:p>
          <a:p>
            <a:pPr>
              <a:spcBef>
                <a:spcPts val="150"/>
              </a:spcBef>
            </a:pPr>
            <a:r>
              <a:rPr lang="en-US" sz="2400" b="1" dirty="0">
                <a:solidFill>
                  <a:srgbClr val="C00000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main()</a:t>
            </a:r>
          </a:p>
          <a:p>
            <a:pPr>
              <a:spcBef>
                <a:spcPts val="150"/>
              </a:spcBef>
            </a:pPr>
            <a:r>
              <a:rPr lang="en-US" sz="2400" b="1" dirty="0">
                <a:solidFill>
                  <a:srgbClr val="000000"/>
                </a:solidFill>
              </a:rPr>
              <a:t>{</a:t>
            </a:r>
          </a:p>
          <a:p>
            <a:pPr lvl="1">
              <a:spcBef>
                <a:spcPts val="150"/>
              </a:spcBef>
            </a:pPr>
            <a:r>
              <a:rPr lang="en-US" sz="2400" b="1" dirty="0">
                <a:solidFill>
                  <a:srgbClr val="C00000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= k + 4;</a:t>
            </a:r>
          </a:p>
          <a:p>
            <a:pPr lvl="1">
              <a:spcBef>
                <a:spcPts val="150"/>
              </a:spcBef>
            </a:pPr>
            <a:r>
              <a:rPr lang="en-US" sz="2400" b="1" dirty="0" err="1">
                <a:solidFill>
                  <a:srgbClr val="000000"/>
                </a:solidFill>
              </a:rPr>
              <a:t>cout</a:t>
            </a:r>
            <a:r>
              <a:rPr lang="en-US" sz="2400" b="1" dirty="0">
                <a:solidFill>
                  <a:srgbClr val="000000"/>
                </a:solidFill>
              </a:rPr>
              <a:t> &lt;&lt; I &lt;&lt; </a:t>
            </a:r>
            <a:r>
              <a:rPr lang="en-US" sz="2400" b="1" dirty="0" err="1">
                <a:solidFill>
                  <a:srgbClr val="000000"/>
                </a:solidFill>
              </a:rPr>
              <a:t>endl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</a:p>
          <a:p>
            <a:pPr lvl="1">
              <a:spcBef>
                <a:spcPts val="150"/>
              </a:spcBef>
            </a:pPr>
            <a:r>
              <a:rPr lang="en-US" sz="2400" b="1" dirty="0">
                <a:solidFill>
                  <a:srgbClr val="C00000"/>
                </a:solidFill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= 3;</a:t>
            </a:r>
          </a:p>
          <a:p>
            <a:pPr lvl="1">
              <a:spcBef>
                <a:spcPts val="150"/>
              </a:spcBef>
            </a:pPr>
            <a:r>
              <a:rPr lang="en-US" sz="2400" b="1" dirty="0" err="1">
                <a:solidFill>
                  <a:srgbClr val="000000"/>
                </a:solidFill>
              </a:rPr>
              <a:t>cout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8080"/>
                </a:solidFill>
              </a:rPr>
              <a:t>&lt;&lt;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8080"/>
                </a:solidFill>
              </a:rPr>
              <a:t>&lt;&lt;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endl</a:t>
            </a:r>
            <a:r>
              <a:rPr lang="en-US" sz="2400" b="1" dirty="0">
                <a:solidFill>
                  <a:srgbClr val="000000"/>
                </a:solidFill>
              </a:rPr>
              <a:t>;</a:t>
            </a:r>
          </a:p>
          <a:p>
            <a:pPr lvl="1">
              <a:spcBef>
                <a:spcPts val="15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b="1" dirty="0">
                <a:solidFill>
                  <a:srgbClr val="000000"/>
                </a:solidFill>
              </a:rPr>
              <a:t> 0;</a:t>
            </a:r>
          </a:p>
          <a:p>
            <a:pPr>
              <a:spcBef>
                <a:spcPts val="150"/>
              </a:spcBef>
            </a:pPr>
            <a:r>
              <a:rPr lang="en-US" sz="2400" b="1" dirty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535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79263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&lt;strong&gt;Thank you PNG&lt;/strong&g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73" y="3928010"/>
            <a:ext cx="3543824" cy="885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B2DC1F-F7EA-6225-D949-BFC44BE51E8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290" y="1005839"/>
            <a:ext cx="2713990" cy="97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09" y="1002793"/>
            <a:ext cx="8272462" cy="760810"/>
          </a:xfrm>
        </p:spPr>
        <p:txBody>
          <a:bodyPr/>
          <a:lstStyle/>
          <a:p>
            <a:pPr>
              <a:defRPr/>
            </a:pPr>
            <a:r>
              <a:rPr lang="en-US" sz="3200" b="1" u="sng" dirty="0"/>
              <a:t>Course Learning Objectives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379400" y="2778760"/>
            <a:ext cx="11433200" cy="2758678"/>
          </a:xfrm>
        </p:spPr>
        <p:txBody>
          <a:bodyPr rtlCol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b="1" dirty="0">
                <a:solidFill>
                  <a:schemeClr val="accent6">
                    <a:lumMod val="75000"/>
                  </a:schemeClr>
                </a:solidFill>
              </a:rPr>
              <a:t>Explain and define fundamental programming concepts, including variables, data types, the sequential nature of program execution, and basic program input/output (I/O).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Trace and debug simple programs to identify and correct basic syntax and logical errors.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Apply basic programing concepts, such as conditional statements, loops, and functions, to solve small scale computational problems.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Decompose problems into smaller, manageable subroutines, and implement basic functions to enhance code modularity and reusability.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Collaborate with peers Work in a team to design and implement a software project that meets specific functional requirements.</a:t>
            </a:r>
          </a:p>
        </p:txBody>
      </p:sp>
      <p:sp>
        <p:nvSpPr>
          <p:cNvPr id="23557" name="Slide Number Placeholder 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0994812" y="6444943"/>
            <a:ext cx="770468" cy="365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Gill Sans MT" panose="020B0502020104020203" pitchFamily="34" charset="0"/>
              </a:defRPr>
            </a:lvl1pPr>
            <a:lvl2pPr marL="417908" indent="-160734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642934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900107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157281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5pPr>
            <a:lvl6pPr marL="1500178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6pPr>
            <a:lvl7pPr marL="1843076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7pPr>
            <a:lvl8pPr marL="2185975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8pPr>
            <a:lvl9pPr marL="2528872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8BF91E0-0E5B-4EFC-98D2-085973D90B5B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F200A-3FAB-3CF9-1CEA-EDDAA77C3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490" y="848606"/>
            <a:ext cx="1973580" cy="75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51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948430" y="231550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3764280" y="570811"/>
            <a:ext cx="5121950" cy="679213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" b="1" dirty="0">
                <a:solidFill>
                  <a:srgbClr val="0070C0"/>
                </a:solidFill>
              </a:rPr>
              <a:t>Lecture 2: </a:t>
            </a:r>
            <a:r>
              <a:rPr lang="en-US" b="1" dirty="0">
                <a:solidFill>
                  <a:srgbClr val="0070C0"/>
                </a:solidFill>
              </a:rPr>
              <a:t>C++ Basics</a:t>
            </a: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499448" y="1914131"/>
            <a:ext cx="5488245" cy="4508348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C++ Variables and Assignment Statements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Constants</a:t>
            </a: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9028079" y="194684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9674530" y="258801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9824030" y="324190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8098188" y="246342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419" y="2595102"/>
            <a:ext cx="1171413" cy="1316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F081C-05DD-87E3-520D-AC3EADB6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1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89280" y="3336818"/>
            <a:ext cx="10241280" cy="285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+mn-lt"/>
              </a:rPr>
              <a:t>The general rules for naming variables are:</a:t>
            </a:r>
            <a:endParaRPr lang="en-US" sz="2200" dirty="0">
              <a:solidFill>
                <a:srgbClr val="002060"/>
              </a:solidFill>
              <a:latin typeface="+mn-lt"/>
            </a:endParaRPr>
          </a:p>
          <a:p>
            <a:pPr marL="1085850" lvl="1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Names can contain letters, digits and underscores</a:t>
            </a:r>
          </a:p>
          <a:p>
            <a:pPr marL="1085850" lvl="1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Names must begin with a letter or an underscore (_)</a:t>
            </a:r>
          </a:p>
          <a:p>
            <a:pPr marL="1085850" lvl="1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Names are case sensitive (</a:t>
            </a:r>
            <a:r>
              <a:rPr lang="en-US" dirty="0" err="1">
                <a:latin typeface="+mn-lt"/>
              </a:rPr>
              <a:t>myVar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myvar</a:t>
            </a:r>
            <a:r>
              <a:rPr lang="en-US" dirty="0">
                <a:latin typeface="+mn-lt"/>
              </a:rPr>
              <a:t> are different variables)</a:t>
            </a:r>
          </a:p>
          <a:p>
            <a:pPr marL="1085850" lvl="1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Names cannot contain whitespaces or special characters like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!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#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%</a:t>
            </a:r>
            <a:r>
              <a:rPr lang="en-US" dirty="0">
                <a:latin typeface="+mn-lt"/>
              </a:rPr>
              <a:t>, etc.</a:t>
            </a:r>
          </a:p>
          <a:p>
            <a:pPr marL="1085850" lvl="1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Reserved words (like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C++ keywords</a:t>
            </a:r>
            <a:r>
              <a:rPr lang="en-US" dirty="0">
                <a:latin typeface="+mn-lt"/>
              </a:rPr>
              <a:t>, such as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int</a:t>
            </a:r>
            <a:r>
              <a:rPr lang="en-US" dirty="0">
                <a:latin typeface="+mn-lt"/>
              </a:rPr>
              <a:t>) cannot be used as names</a:t>
            </a:r>
          </a:p>
        </p:txBody>
      </p:sp>
      <p:sp>
        <p:nvSpPr>
          <p:cNvPr id="5" name="Google Shape;150;p21"/>
          <p:cNvSpPr txBox="1">
            <a:spLocks/>
          </p:cNvSpPr>
          <p:nvPr/>
        </p:nvSpPr>
        <p:spPr>
          <a:xfrm>
            <a:off x="3637280" y="604521"/>
            <a:ext cx="5181600" cy="581249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 cap="all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C++ Variables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9E10F-A614-BF1C-4FAA-ED328C2B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Google Shape;150;p21">
            <a:extLst>
              <a:ext uri="{FF2B5EF4-FFF2-40B4-BE49-F238E27FC236}">
                <a16:creationId xmlns:a16="http://schemas.microsoft.com/office/drawing/2014/main" id="{E9451BE6-7AFB-549C-83C0-BE40E102613A}"/>
              </a:ext>
            </a:extLst>
          </p:cNvPr>
          <p:cNvSpPr txBox="1">
            <a:spLocks/>
          </p:cNvSpPr>
          <p:nvPr/>
        </p:nvSpPr>
        <p:spPr>
          <a:xfrm>
            <a:off x="2431043" y="-567624"/>
            <a:ext cx="8297840" cy="1135247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 cap="all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1. C++ Variables and Assignment Statements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591D7-7487-CB1C-2D31-2F2CF7F31FBD}"/>
              </a:ext>
            </a:extLst>
          </p:cNvPr>
          <p:cNvSpPr txBox="1"/>
          <p:nvPr/>
        </p:nvSpPr>
        <p:spPr>
          <a:xfrm>
            <a:off x="833120" y="1185770"/>
            <a:ext cx="11033760" cy="155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Variables are containers for storing data values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Every variable in a  C++ program should be declared before usage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The declaration consists of </a:t>
            </a:r>
            <a:r>
              <a:rPr lang="en-US" sz="2200" b="1" dirty="0">
                <a:solidFill>
                  <a:srgbClr val="002060"/>
                </a:solidFill>
                <a:latin typeface="+mn-lt"/>
              </a:rPr>
              <a:t>type name </a:t>
            </a:r>
            <a:r>
              <a:rPr lang="en-US" sz="2200" dirty="0">
                <a:latin typeface="+mn-lt"/>
              </a:rPr>
              <a:t>and </a:t>
            </a:r>
            <a:r>
              <a:rPr lang="en-US" sz="2200" b="1" dirty="0">
                <a:solidFill>
                  <a:srgbClr val="002060"/>
                </a:solidFill>
                <a:latin typeface="+mn-lt"/>
              </a:rPr>
              <a:t>variable name </a:t>
            </a:r>
            <a:r>
              <a:rPr lang="en-US" sz="2200" dirty="0">
                <a:latin typeface="+mn-lt"/>
              </a:rPr>
              <a:t>and ends with a semicolon; </a:t>
            </a:r>
            <a:r>
              <a:rPr lang="en-US" sz="2200" b="1" dirty="0">
                <a:latin typeface="+mn-lt"/>
              </a:rPr>
              <a:t>                                                 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70D14-910E-BF3F-F55D-154075A42AB2}"/>
              </a:ext>
            </a:extLst>
          </p:cNvPr>
          <p:cNvSpPr txBox="1"/>
          <p:nvPr/>
        </p:nvSpPr>
        <p:spPr>
          <a:xfrm>
            <a:off x="4328160" y="2898384"/>
            <a:ext cx="379984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type</a:t>
            </a:r>
            <a:r>
              <a:rPr lang="en-US" sz="2400" dirty="0"/>
              <a:t> </a:t>
            </a:r>
            <a:r>
              <a:rPr lang="en-US" sz="2400" dirty="0" err="1"/>
              <a:t>variableName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FF0000"/>
                </a:solidFill>
              </a:rPr>
              <a:t>value</a:t>
            </a:r>
            <a:r>
              <a:rPr lang="en-US" sz="2400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334613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38327" y="711200"/>
            <a:ext cx="9306560" cy="548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+mn-lt"/>
            </a:endParaRPr>
          </a:p>
          <a:p>
            <a:pPr marL="342900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int</a:t>
            </a:r>
            <a:r>
              <a:rPr lang="en-US" sz="2200" dirty="0">
                <a:latin typeface="+mn-lt"/>
              </a:rPr>
              <a:t> - stores integers (whole numbers), without decimals, such as </a:t>
            </a:r>
            <a:r>
              <a:rPr lang="en-US" sz="2200" b="1" dirty="0">
                <a:latin typeface="+mn-lt"/>
              </a:rPr>
              <a:t>123</a:t>
            </a:r>
            <a:r>
              <a:rPr lang="en-US" sz="2200" dirty="0">
                <a:latin typeface="+mn-lt"/>
              </a:rPr>
              <a:t> or </a:t>
            </a:r>
            <a:r>
              <a:rPr lang="en-US" sz="2200" b="1" dirty="0">
                <a:latin typeface="+mn-lt"/>
              </a:rPr>
              <a:t>-123</a:t>
            </a:r>
          </a:p>
          <a:p>
            <a:pPr marL="342900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Float - </a:t>
            </a:r>
            <a:r>
              <a:rPr lang="en-US" sz="2200" dirty="0">
                <a:latin typeface="+mn-lt"/>
              </a:rPr>
              <a:t>stores floating point numbers, with decimals, such as 19.99 or -19.99</a:t>
            </a:r>
          </a:p>
          <a:p>
            <a:pPr marL="342900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double</a:t>
            </a:r>
            <a:r>
              <a:rPr lang="en-US" sz="2200" dirty="0">
                <a:latin typeface="+mn-lt"/>
              </a:rPr>
              <a:t> - stores floating point numbers, with decimals, such as </a:t>
            </a:r>
            <a:r>
              <a:rPr lang="en-US" sz="2200" b="1" dirty="0">
                <a:latin typeface="+mn-lt"/>
              </a:rPr>
              <a:t>19.99</a:t>
            </a:r>
            <a:r>
              <a:rPr lang="en-US" sz="2200" dirty="0">
                <a:latin typeface="+mn-lt"/>
              </a:rPr>
              <a:t> or </a:t>
            </a:r>
            <a:r>
              <a:rPr lang="en-US" sz="2200" b="1" dirty="0">
                <a:latin typeface="+mn-lt"/>
              </a:rPr>
              <a:t>-19.99</a:t>
            </a:r>
          </a:p>
          <a:p>
            <a:pPr marL="342900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char</a:t>
            </a:r>
            <a:r>
              <a:rPr lang="en-US" sz="2200" dirty="0">
                <a:latin typeface="+mn-lt"/>
              </a:rPr>
              <a:t> - stores single characters, such as </a:t>
            </a:r>
            <a:r>
              <a:rPr lang="en-US" sz="2200" b="1" dirty="0">
                <a:latin typeface="+mn-lt"/>
              </a:rPr>
              <a:t>'a'</a:t>
            </a:r>
            <a:r>
              <a:rPr lang="en-US" sz="2200" dirty="0">
                <a:latin typeface="+mn-lt"/>
              </a:rPr>
              <a:t> or </a:t>
            </a:r>
            <a:r>
              <a:rPr lang="en-US" sz="2200" b="1" dirty="0">
                <a:latin typeface="+mn-lt"/>
              </a:rPr>
              <a:t>'B'</a:t>
            </a:r>
            <a:r>
              <a:rPr lang="en-US" sz="2200" dirty="0">
                <a:latin typeface="+mn-lt"/>
              </a:rPr>
              <a:t>. Char values are surrounded by single quotes</a:t>
            </a:r>
          </a:p>
          <a:p>
            <a:pPr marL="342900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string</a:t>
            </a:r>
            <a:r>
              <a:rPr lang="en-US" sz="2200" dirty="0">
                <a:latin typeface="+mn-lt"/>
              </a:rPr>
              <a:t> - stores text, such as </a:t>
            </a:r>
            <a:r>
              <a:rPr lang="en-US" sz="2200" b="1" dirty="0">
                <a:latin typeface="+mn-lt"/>
              </a:rPr>
              <a:t>"Hello World"</a:t>
            </a:r>
            <a:r>
              <a:rPr lang="en-US" sz="2200" dirty="0">
                <a:latin typeface="+mn-lt"/>
              </a:rPr>
              <a:t>. String values are surrounded by double quotes</a:t>
            </a:r>
          </a:p>
          <a:p>
            <a:pPr marL="342900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rgbClr val="FF0000"/>
                </a:solidFill>
                <a:latin typeface="+mn-lt"/>
              </a:rPr>
              <a:t>bool</a:t>
            </a:r>
            <a:r>
              <a:rPr lang="en-US" sz="2200" dirty="0">
                <a:latin typeface="+mn-lt"/>
              </a:rPr>
              <a:t> - stores values with two states: </a:t>
            </a:r>
            <a:r>
              <a:rPr lang="en-US" sz="2200" b="1" dirty="0">
                <a:latin typeface="+mn-lt"/>
              </a:rPr>
              <a:t>true</a:t>
            </a:r>
            <a:r>
              <a:rPr lang="en-US" sz="2200" dirty="0">
                <a:latin typeface="+mn-lt"/>
              </a:rPr>
              <a:t> or </a:t>
            </a:r>
            <a:r>
              <a:rPr lang="en-US" sz="2200" b="1" dirty="0">
                <a:latin typeface="+mn-lt"/>
              </a:rPr>
              <a:t>false</a:t>
            </a:r>
          </a:p>
          <a:p>
            <a:pPr algn="just" eaLnBrk="1" hangingPunct="1">
              <a:lnSpc>
                <a:spcPct val="150000"/>
              </a:lnSpc>
            </a:pPr>
            <a:endParaRPr lang="en-US" sz="220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C630AB-CBC7-D1D1-0513-C4E2D501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327" y="1751410"/>
            <a:ext cx="1767993" cy="43712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2BCED1-68D7-A01E-020D-36311F03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6863F200-BFA5-7B0E-F669-4FECB8D65B8E}"/>
              </a:ext>
            </a:extLst>
          </p:cNvPr>
          <p:cNvSpPr txBox="1">
            <a:spLocks/>
          </p:cNvSpPr>
          <p:nvPr/>
        </p:nvSpPr>
        <p:spPr>
          <a:xfrm>
            <a:off x="4836160" y="0"/>
            <a:ext cx="3180080" cy="581249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 cap="all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4235995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C7823-0762-49F7-8035-7F714335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5981131E-1EDF-0F54-D6C0-9C255BFB337F}"/>
              </a:ext>
            </a:extLst>
          </p:cNvPr>
          <p:cNvSpPr txBox="1">
            <a:spLocks/>
          </p:cNvSpPr>
          <p:nvPr/>
        </p:nvSpPr>
        <p:spPr>
          <a:xfrm>
            <a:off x="4123150" y="583272"/>
            <a:ext cx="3921246" cy="581249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 cap="all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Data Types </a:t>
            </a:r>
          </a:p>
          <a:p>
            <a:pPr algn="ctr"/>
            <a:r>
              <a:rPr lang="en-US" dirty="0"/>
              <a:t>(size in memory)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8A7ADF-72A6-398E-B530-BD440C101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31" y="1319986"/>
            <a:ext cx="9324233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+mn-lt"/>
              </a:rPr>
              <a:t>The data type specifies the size and type of information the variable will store:</a:t>
            </a:r>
            <a:endParaRPr lang="en-US" sz="22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C104DF-7CC0-F21A-0F4B-06D6799C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FF1963-3732-8D70-8AAA-C378E2C3A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70088"/>
              </p:ext>
            </p:extLst>
          </p:nvPr>
        </p:nvGraphicFramePr>
        <p:xfrm>
          <a:off x="1400016" y="1912752"/>
          <a:ext cx="9922594" cy="3550969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646421">
                  <a:extLst>
                    <a:ext uri="{9D8B030D-6E8A-4147-A177-3AD203B41FA5}">
                      <a16:colId xmlns:a16="http://schemas.microsoft.com/office/drawing/2014/main" val="3949055639"/>
                    </a:ext>
                  </a:extLst>
                </a:gridCol>
                <a:gridCol w="1750954">
                  <a:extLst>
                    <a:ext uri="{9D8B030D-6E8A-4147-A177-3AD203B41FA5}">
                      <a16:colId xmlns:a16="http://schemas.microsoft.com/office/drawing/2014/main" val="1662253518"/>
                    </a:ext>
                  </a:extLst>
                </a:gridCol>
                <a:gridCol w="6525219">
                  <a:extLst>
                    <a:ext uri="{9D8B030D-6E8A-4147-A177-3AD203B41FA5}">
                      <a16:colId xmlns:a16="http://schemas.microsoft.com/office/drawing/2014/main" val="4071203521"/>
                    </a:ext>
                  </a:extLst>
                </a:gridCol>
              </a:tblGrid>
              <a:tr h="4972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marL="60763" marR="60763" marT="30381" marB="3038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Size (bytes)</a:t>
                      </a:r>
                    </a:p>
                  </a:txBody>
                  <a:tcPr marL="60763" marR="60763" marT="30381" marB="3038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Range</a:t>
                      </a:r>
                    </a:p>
                  </a:txBody>
                  <a:tcPr marL="60763" marR="60763" marT="30381" marB="30381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88508"/>
                  </a:ext>
                </a:extLst>
              </a:tr>
              <a:tr h="4972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char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1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-128 to 127 (signed) or 0 to 255 (unsigned)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30661"/>
                  </a:ext>
                </a:extLst>
              </a:tr>
              <a:tr h="4972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short int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2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-32,768 to 32,767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61037"/>
                  </a:ext>
                </a:extLst>
              </a:tr>
              <a:tr h="567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int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4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-2,147,483,648 to 2,147,483,647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81749"/>
                  </a:ext>
                </a:extLst>
              </a:tr>
              <a:tr h="4972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Float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4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~ ±3.4E±38 (≈ 7 digits precision)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49296"/>
                  </a:ext>
                </a:extLst>
              </a:tr>
              <a:tr h="4972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double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8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~ ±1.7E±308 (≈ 15 digits precision)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88419"/>
                  </a:ext>
                </a:extLst>
              </a:tr>
              <a:tr h="4972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bool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1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false (0) or true (any non-zero value, stored as 1)</a:t>
                      </a:r>
                    </a:p>
                  </a:txBody>
                  <a:tcPr marL="60763" marR="60763" marT="30381" marB="3038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8862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F3D5DE-6461-E907-1F14-0C0C118CDE36}"/>
              </a:ext>
            </a:extLst>
          </p:cNvPr>
          <p:cNvSpPr txBox="1"/>
          <p:nvPr/>
        </p:nvSpPr>
        <p:spPr>
          <a:xfrm>
            <a:off x="590378" y="5440571"/>
            <a:ext cx="10242306" cy="1002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3068" indent="-285750">
              <a:lnSpc>
                <a:spcPct val="150000"/>
              </a:lnSpc>
              <a:buClr>
                <a:schemeClr val="dk1"/>
              </a:buClr>
              <a:buSzPts val="1595"/>
              <a:buFont typeface="Wingdings" panose="05000000000000000000" pitchFamily="2" charset="2"/>
              <a:buChar char="§"/>
            </a:pPr>
            <a:r>
              <a:rPr lang="en-US" sz="2000" b="1" i="1" dirty="0">
                <a:solidFill>
                  <a:srgbClr val="002060"/>
                </a:solidFill>
              </a:rPr>
              <a:t>string</a:t>
            </a:r>
            <a:r>
              <a:rPr lang="en-US" sz="2000" b="1" i="1" dirty="0">
                <a:solidFill>
                  <a:schemeClr val="dk1"/>
                </a:solidFill>
              </a:rPr>
              <a:t>: </a:t>
            </a:r>
            <a:r>
              <a:rPr lang="en-US" sz="2000" dirty="0">
                <a:solidFill>
                  <a:schemeClr val="dk1"/>
                </a:solidFill>
              </a:rPr>
              <a:t>holds a string of characters like words and sentences.</a:t>
            </a:r>
          </a:p>
          <a:p>
            <a:pPr marL="584518" lvl="1">
              <a:lnSpc>
                <a:spcPct val="150000"/>
              </a:lnSpc>
              <a:buClr>
                <a:schemeClr val="dk1"/>
              </a:buClr>
              <a:buSzPts val="1595"/>
            </a:pPr>
            <a:r>
              <a:rPr lang="en-US" sz="2000" dirty="0">
                <a:solidFill>
                  <a:schemeClr val="dk1"/>
                </a:solidFill>
              </a:rPr>
              <a:t>You must add string library        </a:t>
            </a:r>
            <a:r>
              <a:rPr lang="en-US" sz="2200" dirty="0">
                <a:solidFill>
                  <a:srgbClr val="C00000"/>
                </a:solidFill>
              </a:rPr>
              <a:t>#include &lt;string&gt;</a:t>
            </a:r>
          </a:p>
        </p:txBody>
      </p:sp>
    </p:spTree>
    <p:extLst>
      <p:ext uri="{BB962C8B-B14F-4D97-AF65-F5344CB8AC3E}">
        <p14:creationId xmlns:p14="http://schemas.microsoft.com/office/powerpoint/2010/main" val="14756308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039007" y="468627"/>
            <a:ext cx="6568038" cy="1135247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 cap="all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Declaring (Creating) Variables</a:t>
            </a:r>
          </a:p>
          <a:p>
            <a:pPr algn="ctr"/>
            <a:r>
              <a:rPr lang="en-US" dirty="0"/>
              <a:t>Assignment statement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38480" y="1843602"/>
            <a:ext cx="11074400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	                                       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type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variableName</a:t>
            </a:r>
            <a:r>
              <a:rPr lang="en-US" sz="2400" dirty="0">
                <a:latin typeface="+mn-lt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value</a:t>
            </a:r>
            <a:r>
              <a:rPr lang="en-US" sz="2400" dirty="0">
                <a:latin typeface="+mn-lt"/>
              </a:rPr>
              <a:t>; </a:t>
            </a:r>
          </a:p>
          <a:p>
            <a:pPr algn="just" eaLnBrk="1" hangingPunct="1">
              <a:lnSpc>
                <a:spcPct val="90000"/>
              </a:lnSpc>
            </a:pPr>
            <a:endParaRPr lang="en-US" sz="2400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002060"/>
                </a:solidFill>
                <a:latin typeface="+mn-lt"/>
              </a:rPr>
              <a:t>Example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                   Create a variable called </a:t>
            </a:r>
            <a:r>
              <a:rPr lang="en-US" sz="2400" dirty="0" err="1">
                <a:solidFill>
                  <a:srgbClr val="002060"/>
                </a:solidFill>
                <a:latin typeface="+mn-lt"/>
              </a:rPr>
              <a:t>myNum</a:t>
            </a:r>
            <a:r>
              <a:rPr lang="en-US" sz="2400" dirty="0">
                <a:latin typeface="+mn-lt"/>
              </a:rPr>
              <a:t> of type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int</a:t>
            </a:r>
            <a:r>
              <a:rPr lang="en-US" sz="2400" dirty="0">
                <a:latin typeface="+mn-lt"/>
              </a:rPr>
              <a:t> and assign it the value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15 </a:t>
            </a:r>
            <a:r>
              <a:rPr lang="en-US" sz="2400" dirty="0">
                <a:latin typeface="+mn-lt"/>
              </a:rPr>
              <a:t>: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59000" y="3429852"/>
            <a:ext cx="3286760" cy="10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  <a:latin typeface="+mn-lt"/>
              </a:rPr>
              <a:t>int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+mn-lt"/>
              </a:rPr>
              <a:t>myNum</a:t>
            </a:r>
            <a:r>
              <a:rPr lang="en-US" sz="2200" dirty="0">
                <a:latin typeface="+mn-lt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15</a:t>
            </a:r>
            <a:r>
              <a:rPr lang="en-US" sz="2200" dirty="0">
                <a:latin typeface="+mn-lt"/>
              </a:rPr>
              <a:t>;</a:t>
            </a:r>
            <a:br>
              <a:rPr lang="en-US" sz="2200" dirty="0">
                <a:latin typeface="+mn-lt"/>
              </a:rPr>
            </a:br>
            <a:r>
              <a:rPr lang="en-US" sz="2200" dirty="0" err="1">
                <a:latin typeface="+mn-lt"/>
              </a:rPr>
              <a:t>cout</a:t>
            </a:r>
            <a:r>
              <a:rPr lang="en-US" sz="2200" dirty="0">
                <a:latin typeface="+mn-lt"/>
              </a:rPr>
              <a:t> &lt;&lt; </a:t>
            </a:r>
            <a:r>
              <a:rPr lang="en-US" sz="2200" dirty="0" err="1">
                <a:solidFill>
                  <a:srgbClr val="002060"/>
                </a:solidFill>
                <a:latin typeface="+mn-lt"/>
              </a:rPr>
              <a:t>myNum</a:t>
            </a:r>
            <a:r>
              <a:rPr lang="en-US" sz="2200" dirty="0">
                <a:latin typeface="+mn-lt"/>
              </a:rPr>
              <a:t>;</a:t>
            </a:r>
            <a:endParaRPr lang="en-US" sz="22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07866" y="3358674"/>
            <a:ext cx="3520517" cy="15561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  <a:latin typeface="+mn-lt"/>
              </a:rPr>
              <a:t>int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+mn-lt"/>
              </a:rPr>
              <a:t>myNum</a:t>
            </a:r>
            <a:r>
              <a:rPr lang="en-US" sz="2200" dirty="0">
                <a:latin typeface="+mn-lt"/>
              </a:rPr>
              <a:t>;</a:t>
            </a:r>
            <a:br>
              <a:rPr lang="en-US" sz="2200" dirty="0">
                <a:latin typeface="+mn-lt"/>
              </a:rPr>
            </a:br>
            <a:r>
              <a:rPr lang="en-US" sz="2200" dirty="0" err="1">
                <a:solidFill>
                  <a:srgbClr val="002060"/>
                </a:solidFill>
                <a:latin typeface="+mn-lt"/>
              </a:rPr>
              <a:t>myNum</a:t>
            </a:r>
            <a:r>
              <a:rPr lang="en-US" sz="2200" dirty="0">
                <a:latin typeface="+mn-lt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15</a:t>
            </a:r>
            <a:r>
              <a:rPr lang="en-US" sz="2200" dirty="0">
                <a:latin typeface="+mn-lt"/>
              </a:rPr>
              <a:t>;</a:t>
            </a:r>
            <a:br>
              <a:rPr lang="en-US" sz="2200" dirty="0">
                <a:latin typeface="+mn-lt"/>
              </a:rPr>
            </a:br>
            <a:r>
              <a:rPr lang="en-US" sz="2200" dirty="0" err="1">
                <a:latin typeface="+mn-lt"/>
              </a:rPr>
              <a:t>cout</a:t>
            </a:r>
            <a:r>
              <a:rPr lang="en-US" sz="2200" dirty="0">
                <a:latin typeface="+mn-lt"/>
              </a:rPr>
              <a:t> &lt;&lt; </a:t>
            </a:r>
            <a:r>
              <a:rPr lang="en-US" sz="2200" dirty="0" err="1">
                <a:solidFill>
                  <a:srgbClr val="002060"/>
                </a:solidFill>
                <a:latin typeface="+mn-lt"/>
              </a:rPr>
              <a:t>myNum</a:t>
            </a:r>
            <a:r>
              <a:rPr lang="en-US" sz="2200" dirty="0">
                <a:latin typeface="+mn-lt"/>
              </a:rPr>
              <a:t>; </a:t>
            </a:r>
            <a:endParaRPr lang="en-US" sz="22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67890-B106-64BE-F2F0-F820034F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71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2947567" y="545858"/>
            <a:ext cx="6568038" cy="1135247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 cap="all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Declaring (Creating) Variables</a:t>
            </a:r>
          </a:p>
          <a:p>
            <a:pPr algn="ctr"/>
            <a:r>
              <a:rPr lang="en-US" dirty="0"/>
              <a:t>Assignment statement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95607" y="2539432"/>
            <a:ext cx="9611433" cy="257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int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+mn-lt"/>
                <a:cs typeface="Arial" panose="020B0604020202020204" pitchFamily="34" charset="0"/>
              </a:rPr>
              <a:t>myNum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5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;               	 	</a:t>
            </a:r>
            <a:r>
              <a:rPr lang="en-US" sz="2200" dirty="0">
                <a:solidFill>
                  <a:srgbClr val="00B050"/>
                </a:solidFill>
                <a:latin typeface="+mn-lt"/>
                <a:cs typeface="Arial" panose="020B0604020202020204" pitchFamily="34" charset="0"/>
              </a:rPr>
              <a:t>// Integer (whole number without decimals)</a:t>
            </a: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double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+mn-lt"/>
                <a:cs typeface="Arial" panose="020B0604020202020204" pitchFamily="34" charset="0"/>
              </a:rPr>
              <a:t>myFloatNum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5.99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;     	</a:t>
            </a:r>
            <a:r>
              <a:rPr lang="en-US" sz="2200" dirty="0">
                <a:solidFill>
                  <a:srgbClr val="00B050"/>
                </a:solidFill>
                <a:latin typeface="+mn-lt"/>
                <a:cs typeface="Arial" panose="020B0604020202020204" pitchFamily="34" charset="0"/>
              </a:rPr>
              <a:t>// Floating point number (with decimals)</a:t>
            </a: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char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+mn-lt"/>
                <a:cs typeface="Arial" panose="020B0604020202020204" pitchFamily="34" charset="0"/>
              </a:rPr>
              <a:t>myLetter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'D'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;        	 	</a:t>
            </a:r>
            <a:r>
              <a:rPr lang="en-US" sz="2200" dirty="0">
                <a:solidFill>
                  <a:srgbClr val="00B050"/>
                </a:solidFill>
                <a:latin typeface="+mn-lt"/>
                <a:cs typeface="Arial" panose="020B0604020202020204" pitchFamily="34" charset="0"/>
              </a:rPr>
              <a:t>// Character</a:t>
            </a: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string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+mn-lt"/>
                <a:cs typeface="Arial" panose="020B0604020202020204" pitchFamily="34" charset="0"/>
              </a:rPr>
              <a:t>myText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"Hello"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;     	</a:t>
            </a:r>
            <a:r>
              <a:rPr lang="en-US" sz="2200" dirty="0">
                <a:solidFill>
                  <a:srgbClr val="00B050"/>
                </a:solidFill>
                <a:latin typeface="+mn-lt"/>
                <a:cs typeface="Arial" panose="020B0604020202020204" pitchFamily="34" charset="0"/>
              </a:rPr>
              <a:t> 	// String (text)</a:t>
            </a:r>
          </a:p>
          <a:p>
            <a:pPr eaLnBrk="1" hangingPunct="1">
              <a:lnSpc>
                <a:spcPct val="150000"/>
              </a:lnSpc>
            </a:pPr>
            <a:r>
              <a:rPr lang="en-US" sz="2200" dirty="0" err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bool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+mn-lt"/>
                <a:cs typeface="Arial" panose="020B0604020202020204" pitchFamily="34" charset="0"/>
              </a:rPr>
              <a:t>myBoolean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true</a:t>
            </a:r>
            <a:r>
              <a:rPr lang="en-US" sz="2200" dirty="0">
                <a:latin typeface="+mn-lt"/>
                <a:cs typeface="Arial" panose="020B0604020202020204" pitchFamily="34" charset="0"/>
              </a:rPr>
              <a:t>;       	</a:t>
            </a:r>
            <a:r>
              <a:rPr lang="en-US" sz="2200" dirty="0">
                <a:solidFill>
                  <a:srgbClr val="00B050"/>
                </a:solidFill>
                <a:latin typeface="+mn-lt"/>
                <a:cs typeface="Arial" panose="020B0604020202020204" pitchFamily="34" charset="0"/>
              </a:rPr>
              <a:t>// Boolean (true or false) 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90807" y="1768636"/>
            <a:ext cx="8193974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sz="2200" b="1" dirty="0">
                <a:latin typeface="+mn-lt"/>
              </a:rPr>
              <a:t>A demonstration of data types: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96D437-824C-85C1-A003-EEAECEAF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91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436880" y="1202174"/>
            <a:ext cx="8993724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/>
              <a:t>To declare more than one variable of the </a:t>
            </a:r>
            <a:r>
              <a:rPr lang="en-US" sz="2200" b="1" dirty="0"/>
              <a:t>same type</a:t>
            </a:r>
            <a:r>
              <a:rPr lang="en-US" sz="2200" dirty="0"/>
              <a:t>, you can use </a:t>
            </a:r>
            <a:br>
              <a:rPr lang="en-US" sz="2200" dirty="0"/>
            </a:br>
            <a:r>
              <a:rPr lang="en-US" sz="2200" dirty="0"/>
              <a:t>a comma-separated list: </a:t>
            </a:r>
          </a:p>
          <a:p>
            <a:pPr algn="just"/>
            <a:r>
              <a:rPr lang="en-US" sz="2200" dirty="0"/>
              <a:t>                                                                            </a:t>
            </a:r>
            <a:br>
              <a:rPr lang="en-US" sz="2200" dirty="0"/>
            </a:br>
            <a:r>
              <a:rPr lang="en-US" sz="2200" dirty="0"/>
              <a:t>      </a:t>
            </a:r>
            <a:r>
              <a:rPr lang="en-US" sz="2200" dirty="0">
                <a:solidFill>
                  <a:srgbClr val="C00000"/>
                </a:solidFill>
              </a:rPr>
              <a:t>#include &lt;iostream&gt;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using namespace </a:t>
            </a:r>
            <a:r>
              <a:rPr lang="en-US" sz="2200" dirty="0" err="1">
                <a:solidFill>
                  <a:srgbClr val="C00000"/>
                </a:solidFill>
              </a:rPr>
              <a:t>std</a:t>
            </a:r>
            <a:r>
              <a:rPr lang="en-US" sz="2200" dirty="0">
                <a:solidFill>
                  <a:srgbClr val="C00000"/>
                </a:solidFill>
              </a:rPr>
              <a:t>;</a:t>
            </a:r>
          </a:p>
          <a:p>
            <a:pPr lvl="1"/>
            <a:endParaRPr lang="en-US" sz="800" dirty="0"/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int main()</a:t>
            </a:r>
            <a:r>
              <a:rPr lang="en-US" sz="2200" dirty="0"/>
              <a:t> {</a:t>
            </a:r>
          </a:p>
          <a:p>
            <a:pPr lvl="1"/>
            <a:endParaRPr lang="en-US" sz="200" dirty="0"/>
          </a:p>
          <a:p>
            <a:pPr lvl="1"/>
            <a:r>
              <a:rPr lang="en-US" sz="2200" dirty="0"/>
              <a:t>  </a:t>
            </a:r>
            <a:r>
              <a:rPr lang="en-US" sz="2200" dirty="0" err="1">
                <a:solidFill>
                  <a:srgbClr val="002060"/>
                </a:solidFill>
              </a:rPr>
              <a:t>int</a:t>
            </a:r>
            <a:r>
              <a:rPr lang="en-US" sz="2200" dirty="0">
                <a:solidFill>
                  <a:srgbClr val="002060"/>
                </a:solidFill>
              </a:rPr>
              <a:t> x = 5, y = 6, z = 50;  </a:t>
            </a:r>
          </a:p>
          <a:p>
            <a:pPr lvl="1"/>
            <a:r>
              <a:rPr lang="en-US" sz="2200" dirty="0">
                <a:solidFill>
                  <a:srgbClr val="002060"/>
                </a:solidFill>
              </a:rPr>
              <a:t>  </a:t>
            </a:r>
            <a:r>
              <a:rPr lang="en-US" sz="2200" dirty="0" err="1">
                <a:solidFill>
                  <a:srgbClr val="002060"/>
                </a:solidFill>
              </a:rPr>
              <a:t>cout</a:t>
            </a:r>
            <a:r>
              <a:rPr lang="en-US" sz="2200" dirty="0">
                <a:solidFill>
                  <a:srgbClr val="002060"/>
                </a:solidFill>
              </a:rPr>
              <a:t> &lt;&lt; x + y + z;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  return 0;</a:t>
            </a:r>
          </a:p>
          <a:p>
            <a:pPr lvl="1"/>
            <a:r>
              <a:rPr lang="en-US" sz="2200" dirty="0"/>
              <a:t>}</a:t>
            </a:r>
          </a:p>
        </p:txBody>
      </p:sp>
      <p:sp>
        <p:nvSpPr>
          <p:cNvPr id="10" name="مستطيل 9"/>
          <p:cNvSpPr/>
          <p:nvPr/>
        </p:nvSpPr>
        <p:spPr>
          <a:xfrm>
            <a:off x="4114800" y="620485"/>
            <a:ext cx="4608512" cy="461665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SzPts val="2000"/>
            </a:pP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Declare Many Variables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ECE58-D0F4-EDEE-3866-19505D0E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23CA16-3534-BF4B-9F8E-E3DC332E3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98279"/>
              </p:ext>
            </p:extLst>
          </p:nvPr>
        </p:nvGraphicFramePr>
        <p:xfrm>
          <a:off x="7112000" y="3290245"/>
          <a:ext cx="20116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438">
                  <a:extLst>
                    <a:ext uri="{9D8B030D-6E8A-4147-A177-3AD203B41FA5}">
                      <a16:colId xmlns:a16="http://schemas.microsoft.com/office/drawing/2014/main" val="3407235593"/>
                    </a:ext>
                  </a:extLst>
                </a:gridCol>
                <a:gridCol w="1351242">
                  <a:extLst>
                    <a:ext uri="{9D8B030D-6E8A-4147-A177-3AD203B41FA5}">
                      <a16:colId xmlns:a16="http://schemas.microsoft.com/office/drawing/2014/main" val="598074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9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50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716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FC2D54-38B8-313B-73A7-6995621DA798}"/>
              </a:ext>
            </a:extLst>
          </p:cNvPr>
          <p:cNvSpPr txBox="1"/>
          <p:nvPr/>
        </p:nvSpPr>
        <p:spPr>
          <a:xfrm>
            <a:off x="7620854" y="2833389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Memory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DC2A594-26C4-94DB-781A-D95B36EEA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30" y="4993165"/>
            <a:ext cx="8742674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You can assign the same value to multiple variables in one line: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785133-B673-9C6D-5FEF-2B8150F10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681" y="5458074"/>
            <a:ext cx="3261359" cy="100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dirty="0">
                <a:solidFill>
                  <a:schemeClr val="accent1"/>
                </a:solidFill>
                <a:latin typeface="+mn-lt"/>
              </a:rPr>
              <a:t>int</a:t>
            </a:r>
            <a:r>
              <a:rPr lang="en-US" sz="2200" dirty="0">
                <a:latin typeface="+mn-lt"/>
              </a:rPr>
              <a:t> x, y, z;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x = y = z =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50</a:t>
            </a:r>
            <a:r>
              <a:rPr lang="en-US" sz="2200" dirty="0">
                <a:latin typeface="+mn-lt"/>
              </a:rPr>
              <a:t>;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cout &lt;&lt; x + y + z;</a:t>
            </a:r>
            <a:endParaRPr lang="en-US" sz="22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B4AE4B2-BB50-CBFB-8626-6D62AFF1A8FF}"/>
              </a:ext>
            </a:extLst>
          </p:cNvPr>
          <p:cNvSpPr/>
          <p:nvPr/>
        </p:nvSpPr>
        <p:spPr>
          <a:xfrm>
            <a:off x="4185920" y="3478827"/>
            <a:ext cx="2082800" cy="21941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32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1072</TotalTime>
  <Words>1272</Words>
  <Application>Microsoft Office PowerPoint</Application>
  <PresentationFormat>Widescreen</PresentationFormat>
  <Paragraphs>216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Consolas</vt:lpstr>
      <vt:lpstr>Gill Sans MT</vt:lpstr>
      <vt:lpstr>Times New Roman</vt:lpstr>
      <vt:lpstr>Wingdings</vt:lpstr>
      <vt:lpstr>Wingdings 2</vt:lpstr>
      <vt:lpstr>Dividend</vt:lpstr>
      <vt:lpstr>Lecture 2     C++ Basics</vt:lpstr>
      <vt:lpstr>Course Learning Objectives</vt:lpstr>
      <vt:lpstr>Lecture 2: C++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DR-Yasser Elawady</dc:creator>
  <cp:lastModifiedBy>Yasser Hamed Ahmed El-Awady</cp:lastModifiedBy>
  <cp:revision>25</cp:revision>
  <dcterms:created xsi:type="dcterms:W3CDTF">2020-10-08T13:37:14Z</dcterms:created>
  <dcterms:modified xsi:type="dcterms:W3CDTF">2025-10-03T15:54:55Z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